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exandria Semi Bold"/>
      <p:regular r:id="rId17"/>
    </p:embeddedFont>
    <p:embeddedFont>
      <p:font typeface="Alexandria Semi Bold"/>
      <p:regular r:id="rId18"/>
    </p:embeddedFont>
    <p:embeddedFont>
      <p:font typeface="Sora Light"/>
      <p:regular r:id="rId19"/>
    </p:embeddedFont>
    <p:embeddedFont>
      <p:font typeface="Sora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36508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AI-Powered Natural Language to SQL for Enterprise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99955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Transforming how business teams access data by enabling natural language queries without SQL knowledge.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9950" y="432078"/>
            <a:ext cx="4135517" cy="516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Deliverables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50" y="1361242"/>
            <a:ext cx="392787" cy="39278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9071" y="1454467"/>
            <a:ext cx="2625090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PowerPoint Presentation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39071" y="1869996"/>
            <a:ext cx="598443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.pptx with architecture diagrams</a:t>
            </a:r>
            <a:endParaRPr lang="en-US" sz="1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50" y="2514243"/>
            <a:ext cx="392787" cy="39278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39071" y="2607469"/>
            <a:ext cx="2128123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PDF Documentation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139071" y="3022997"/>
            <a:ext cx="598443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Shareable document for management review</a:t>
            </a:r>
            <a:endParaRPr lang="en-US" sz="1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50" y="3667244"/>
            <a:ext cx="392787" cy="39278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39071" y="3760470"/>
            <a:ext cx="2067758" cy="258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Code Repository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139071" y="4175998"/>
            <a:ext cx="598443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POC implementation with documentation</a:t>
            </a:r>
            <a:endParaRPr lang="en-US" sz="12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4511" y="1361242"/>
            <a:ext cx="6573560" cy="65735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4511" y="8111490"/>
            <a:ext cx="657356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 deliverables will include comprehensive documentation, screenshots of the working UI, and key code snippets for technical review.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4068"/>
            <a:ext cx="1008745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Current Data Access Challenge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260044"/>
            <a:ext cx="6556891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3431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Business Request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4884" y="3829288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Teams need data insights but lack SQL expertise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260044"/>
            <a:ext cx="6556891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1775" y="33431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Developer Time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31775" y="3829288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Technical resources must write custom SQL queries</a:t>
            </a:r>
            <a:endParaRPr lang="en-US" sz="17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392573"/>
            <a:ext cx="6556891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4884" y="54756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SQL Query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4884" y="5961817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Code must be written, tested and optimized</a:t>
            </a:r>
            <a:endParaRPr lang="en-US" sz="17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392573"/>
            <a:ext cx="6556891" cy="8665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1775" y="54756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Report Delivery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31775" y="5961817"/>
            <a:ext cx="612374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Results delivered with significant time delays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58309" y="676882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Goal: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Build a real-time natural language to SQL pipeline that eliminates these bottlenecks.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634" y="543401"/>
            <a:ext cx="7032903" cy="650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Proof of Concept Overview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634" y="1712119"/>
            <a:ext cx="6382464" cy="6382464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63922" y="1712119"/>
            <a:ext cx="6382464" cy="1279565"/>
          </a:xfrm>
          <a:prstGeom prst="roundRect">
            <a:avLst>
              <a:gd name="adj" fmla="val 8575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41062" y="1712119"/>
            <a:ext cx="91440" cy="1279565"/>
          </a:xfrm>
          <a:prstGeom prst="roundRect">
            <a:avLst>
              <a:gd name="adj" fmla="val 90775"/>
            </a:avLst>
          </a:prstGeom>
          <a:solidFill>
            <a:srgbClr val="1A2D7A"/>
          </a:solidFill>
          <a:ln/>
        </p:spPr>
      </p:sp>
      <p:sp>
        <p:nvSpPr>
          <p:cNvPr id="6" name="Text 3"/>
          <p:cNvSpPr/>
          <p:nvPr/>
        </p:nvSpPr>
        <p:spPr>
          <a:xfrm>
            <a:off x="7852886" y="1932503"/>
            <a:ext cx="3127296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Natural Language Input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852886" y="2455069"/>
            <a:ext cx="58731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Users ask questions in plain English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563922" y="3189208"/>
            <a:ext cx="6382464" cy="1279565"/>
          </a:xfrm>
          <a:prstGeom prst="roundRect">
            <a:avLst>
              <a:gd name="adj" fmla="val 8575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541062" y="3189208"/>
            <a:ext cx="91440" cy="1279565"/>
          </a:xfrm>
          <a:prstGeom prst="roundRect">
            <a:avLst>
              <a:gd name="adj" fmla="val 90775"/>
            </a:avLst>
          </a:prstGeom>
          <a:solidFill>
            <a:srgbClr val="1A2D7A"/>
          </a:solidFill>
          <a:ln/>
        </p:spPr>
      </p:sp>
      <p:sp>
        <p:nvSpPr>
          <p:cNvPr id="10" name="Text 7"/>
          <p:cNvSpPr/>
          <p:nvPr/>
        </p:nvSpPr>
        <p:spPr>
          <a:xfrm>
            <a:off x="7852886" y="3409593"/>
            <a:ext cx="2600325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AI-Generated SQL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852886" y="3932158"/>
            <a:ext cx="58731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System converts question to optimized SQL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7563922" y="4666297"/>
            <a:ext cx="6382464" cy="1279565"/>
          </a:xfrm>
          <a:prstGeom prst="roundRect">
            <a:avLst>
              <a:gd name="adj" fmla="val 8575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541062" y="4666297"/>
            <a:ext cx="91440" cy="1279565"/>
          </a:xfrm>
          <a:prstGeom prst="roundRect">
            <a:avLst>
              <a:gd name="adj" fmla="val 90775"/>
            </a:avLst>
          </a:prstGeom>
          <a:solidFill>
            <a:srgbClr val="1A2D7A"/>
          </a:solidFill>
          <a:ln/>
        </p:spPr>
      </p:sp>
      <p:sp>
        <p:nvSpPr>
          <p:cNvPr id="14" name="Text 11"/>
          <p:cNvSpPr/>
          <p:nvPr/>
        </p:nvSpPr>
        <p:spPr>
          <a:xfrm>
            <a:off x="7852886" y="4886682"/>
            <a:ext cx="2628781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Database Execution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852886" y="5409248"/>
            <a:ext cx="58731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Queries run against Postgres/Oracle DB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563922" y="6143387"/>
            <a:ext cx="6382464" cy="1279565"/>
          </a:xfrm>
          <a:prstGeom prst="roundRect">
            <a:avLst>
              <a:gd name="adj" fmla="val 8575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41062" y="6143387"/>
            <a:ext cx="91440" cy="1279565"/>
          </a:xfrm>
          <a:prstGeom prst="roundRect">
            <a:avLst>
              <a:gd name="adj" fmla="val 90775"/>
            </a:avLst>
          </a:prstGeom>
          <a:solidFill>
            <a:srgbClr val="1A2D7A"/>
          </a:solidFill>
          <a:ln/>
        </p:spPr>
      </p:sp>
      <p:sp>
        <p:nvSpPr>
          <p:cNvPr id="18" name="Text 15"/>
          <p:cNvSpPr/>
          <p:nvPr/>
        </p:nvSpPr>
        <p:spPr>
          <a:xfrm>
            <a:off x="7852886" y="6363772"/>
            <a:ext cx="2600325" cy="325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Real-Time Results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852886" y="6886337"/>
            <a:ext cx="5873115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Data displayed instantly via UI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660" y="588645"/>
            <a:ext cx="6458664" cy="704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Technical Architecture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35660" y="1614011"/>
            <a:ext cx="856298" cy="1593413"/>
          </a:xfrm>
          <a:prstGeom prst="roundRect">
            <a:avLst>
              <a:gd name="adj" fmla="val 36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03194" y="2210038"/>
            <a:ext cx="321112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306032" y="1828086"/>
            <a:ext cx="2816900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306032" y="2308503"/>
            <a:ext cx="657510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Gradio-powered front-end with query input field and results display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5660" y="3367921"/>
            <a:ext cx="856298" cy="1593413"/>
          </a:xfrm>
          <a:prstGeom prst="roundRect">
            <a:avLst>
              <a:gd name="adj" fmla="val 36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03194" y="3963948"/>
            <a:ext cx="321112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7306032" y="3581995"/>
            <a:ext cx="2816900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LLM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306032" y="4062413"/>
            <a:ext cx="657510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OpenAI models process natural language via LangChain framework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5660" y="5121831"/>
            <a:ext cx="856298" cy="1593413"/>
          </a:xfrm>
          <a:prstGeom prst="roundRect">
            <a:avLst>
              <a:gd name="adj" fmla="val 360018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03194" y="5717858"/>
            <a:ext cx="321112" cy="401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306032" y="5335905"/>
            <a:ext cx="2816900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Database Layer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306032" y="5816322"/>
            <a:ext cx="6575108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Connection pooling for performance with Postgres/Oracle backends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35660" y="6955988"/>
            <a:ext cx="7645479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Optional: Pinecone vector database for semantic retrieval of relevant schemas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382" y="452914"/>
            <a:ext cx="5742384" cy="541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The Multi-Table Challenge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576382" y="1426964"/>
            <a:ext cx="6537960" cy="1043464"/>
          </a:xfrm>
          <a:prstGeom prst="roundRect">
            <a:avLst>
              <a:gd name="adj" fmla="val 663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48665" y="1599248"/>
            <a:ext cx="2167176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Naming Collisions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48665" y="2034778"/>
            <a:ext cx="61933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Common columns (id, name, created_at) exist across tables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76382" y="2635091"/>
            <a:ext cx="6537960" cy="1043464"/>
          </a:xfrm>
          <a:prstGeom prst="roundRect">
            <a:avLst>
              <a:gd name="adj" fmla="val 663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48665" y="2807375"/>
            <a:ext cx="2167176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Schema Confusion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48665" y="3242905"/>
            <a:ext cx="61933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Naive vector search returns mixed schema information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576382" y="3843218"/>
            <a:ext cx="6537960" cy="1043464"/>
          </a:xfrm>
          <a:prstGeom prst="roundRect">
            <a:avLst>
              <a:gd name="adj" fmla="val 663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48665" y="4015502"/>
            <a:ext cx="2167176" cy="270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Join Complexity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48665" y="4451033"/>
            <a:ext cx="6193393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LLM might create incorrect table joins or select wrong fields</a:t>
            </a:r>
            <a:endParaRPr lang="en-US" sz="12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3678" y="1426964"/>
            <a:ext cx="6537960" cy="653796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523678" y="8150185"/>
            <a:ext cx="6537960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Managing 50+ tables requires sophisticated context management to prevent errors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229" y="707707"/>
            <a:ext cx="5982891" cy="650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Our Technical Solution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692229" y="2050494"/>
            <a:ext cx="6524030" cy="2295763"/>
          </a:xfrm>
          <a:prstGeom prst="roundRect">
            <a:avLst>
              <a:gd name="adj" fmla="val 4780"/>
            </a:avLst>
          </a:prstGeom>
          <a:solidFill>
            <a:srgbClr val="FFFAFA"/>
          </a:solidFill>
          <a:ln/>
        </p:spPr>
      </p:sp>
      <p:sp>
        <p:nvSpPr>
          <p:cNvPr id="4" name="Shape 2"/>
          <p:cNvSpPr/>
          <p:nvPr/>
        </p:nvSpPr>
        <p:spPr>
          <a:xfrm>
            <a:off x="692229" y="2027634"/>
            <a:ext cx="6524030" cy="91440"/>
          </a:xfrm>
          <a:prstGeom prst="roundRect">
            <a:avLst>
              <a:gd name="adj" fmla="val 90852"/>
            </a:avLst>
          </a:prstGeom>
          <a:solidFill>
            <a:srgbClr val="1A2D7A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1753910"/>
            <a:ext cx="593288" cy="593288"/>
          </a:xfrm>
          <a:prstGeom prst="roundRect">
            <a:avLst>
              <a:gd name="adj" fmla="val 154124"/>
            </a:avLst>
          </a:prstGeom>
          <a:solidFill>
            <a:srgbClr val="1A2D7A"/>
          </a:solidFill>
          <a:ln/>
        </p:spPr>
      </p:sp>
      <p:sp>
        <p:nvSpPr>
          <p:cNvPr id="6" name="Text 4"/>
          <p:cNvSpPr/>
          <p:nvPr/>
        </p:nvSpPr>
        <p:spPr>
          <a:xfrm>
            <a:off x="3835539" y="1902262"/>
            <a:ext cx="2372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12852" y="2544961"/>
            <a:ext cx="301180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Per-Table Embeddings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912852" y="2988826"/>
            <a:ext cx="608278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Each table schema embedded separately with rich metadata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12852" y="3423761"/>
            <a:ext cx="608278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Preserves table context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912852" y="3809286"/>
            <a:ext cx="608278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Prevents cross-contamination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414022" y="2050494"/>
            <a:ext cx="6524149" cy="2295763"/>
          </a:xfrm>
          <a:prstGeom prst="roundRect">
            <a:avLst>
              <a:gd name="adj" fmla="val 4780"/>
            </a:avLst>
          </a:prstGeom>
          <a:solidFill>
            <a:srgbClr val="FFFAFA"/>
          </a:solidFill>
          <a:ln/>
        </p:spPr>
      </p:sp>
      <p:sp>
        <p:nvSpPr>
          <p:cNvPr id="12" name="Shape 10"/>
          <p:cNvSpPr/>
          <p:nvPr/>
        </p:nvSpPr>
        <p:spPr>
          <a:xfrm>
            <a:off x="7414022" y="2027634"/>
            <a:ext cx="6524149" cy="91440"/>
          </a:xfrm>
          <a:prstGeom prst="roundRect">
            <a:avLst>
              <a:gd name="adj" fmla="val 90852"/>
            </a:avLst>
          </a:prstGeom>
          <a:solidFill>
            <a:srgbClr val="1A2D7A"/>
          </a:solidFill>
          <a:ln/>
        </p:spPr>
      </p:sp>
      <p:sp>
        <p:nvSpPr>
          <p:cNvPr id="13" name="Shape 11"/>
          <p:cNvSpPr/>
          <p:nvPr/>
        </p:nvSpPr>
        <p:spPr>
          <a:xfrm>
            <a:off x="10379452" y="1753910"/>
            <a:ext cx="593288" cy="593288"/>
          </a:xfrm>
          <a:prstGeom prst="roundRect">
            <a:avLst>
              <a:gd name="adj" fmla="val 154124"/>
            </a:avLst>
          </a:prstGeom>
          <a:solidFill>
            <a:srgbClr val="1A2D7A"/>
          </a:solidFill>
          <a:ln/>
        </p:spPr>
      </p:sp>
      <p:sp>
        <p:nvSpPr>
          <p:cNvPr id="14" name="Text 12"/>
          <p:cNvSpPr/>
          <p:nvPr/>
        </p:nvSpPr>
        <p:spPr>
          <a:xfrm>
            <a:off x="10557450" y="1902262"/>
            <a:ext cx="2372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7634645" y="2544961"/>
            <a:ext cx="2788920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Domain Namespaces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634645" y="2988826"/>
            <a:ext cx="60829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HR tables vs Finance tables kept in separate contexts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634645" y="3423761"/>
            <a:ext cx="60829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Filters limit scope to relevant domains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7634645" y="3809286"/>
            <a:ext cx="60829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Reduces ambiguity in retrieval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692229" y="4840605"/>
            <a:ext cx="6524030" cy="2681288"/>
          </a:xfrm>
          <a:prstGeom prst="roundRect">
            <a:avLst>
              <a:gd name="adj" fmla="val 4092"/>
            </a:avLst>
          </a:prstGeom>
          <a:solidFill>
            <a:srgbClr val="FFFAFA"/>
          </a:solidFill>
          <a:ln/>
        </p:spPr>
      </p:sp>
      <p:sp>
        <p:nvSpPr>
          <p:cNvPr id="20" name="Shape 18"/>
          <p:cNvSpPr/>
          <p:nvPr/>
        </p:nvSpPr>
        <p:spPr>
          <a:xfrm>
            <a:off x="692229" y="4817745"/>
            <a:ext cx="6524030" cy="91440"/>
          </a:xfrm>
          <a:prstGeom prst="roundRect">
            <a:avLst>
              <a:gd name="adj" fmla="val 90852"/>
            </a:avLst>
          </a:prstGeom>
          <a:solidFill>
            <a:srgbClr val="1A2D7A"/>
          </a:solidFill>
          <a:ln/>
        </p:spPr>
      </p:sp>
      <p:sp>
        <p:nvSpPr>
          <p:cNvPr id="21" name="Shape 19"/>
          <p:cNvSpPr/>
          <p:nvPr/>
        </p:nvSpPr>
        <p:spPr>
          <a:xfrm>
            <a:off x="3657540" y="4544020"/>
            <a:ext cx="593288" cy="593288"/>
          </a:xfrm>
          <a:prstGeom prst="roundRect">
            <a:avLst>
              <a:gd name="adj" fmla="val 154124"/>
            </a:avLst>
          </a:prstGeom>
          <a:solidFill>
            <a:srgbClr val="1A2D7A"/>
          </a:solidFill>
          <a:ln/>
        </p:spPr>
      </p:sp>
      <p:sp>
        <p:nvSpPr>
          <p:cNvPr id="22" name="Text 20"/>
          <p:cNvSpPr/>
          <p:nvPr/>
        </p:nvSpPr>
        <p:spPr>
          <a:xfrm>
            <a:off x="3835539" y="4692372"/>
            <a:ext cx="2372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12852" y="5335072"/>
            <a:ext cx="263199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Multi-Step Retrieval</a:t>
            </a:r>
            <a:endParaRPr lang="en-US" sz="2000" dirty="0"/>
          </a:p>
        </p:txBody>
      </p:sp>
      <p:sp>
        <p:nvSpPr>
          <p:cNvPr id="24" name="Text 22"/>
          <p:cNvSpPr/>
          <p:nvPr/>
        </p:nvSpPr>
        <p:spPr>
          <a:xfrm>
            <a:off x="912852" y="5778937"/>
            <a:ext cx="608278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Progressive refinement of context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912852" y="6213872"/>
            <a:ext cx="608278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Detect relevant tables</a:t>
            </a:r>
            <a:endParaRPr lang="en-US" sz="1550" dirty="0"/>
          </a:p>
        </p:txBody>
      </p:sp>
      <p:sp>
        <p:nvSpPr>
          <p:cNvPr id="26" name="Text 24"/>
          <p:cNvSpPr/>
          <p:nvPr/>
        </p:nvSpPr>
        <p:spPr>
          <a:xfrm>
            <a:off x="912852" y="6599396"/>
            <a:ext cx="608278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Fetch schema &amp; sample rows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912852" y="6984921"/>
            <a:ext cx="6082784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Generate optimized SQL</a:t>
            </a:r>
            <a:endParaRPr lang="en-US" sz="1550" dirty="0"/>
          </a:p>
        </p:txBody>
      </p:sp>
      <p:sp>
        <p:nvSpPr>
          <p:cNvPr id="28" name="Shape 26"/>
          <p:cNvSpPr/>
          <p:nvPr/>
        </p:nvSpPr>
        <p:spPr>
          <a:xfrm>
            <a:off x="7414022" y="4840605"/>
            <a:ext cx="6524149" cy="2681288"/>
          </a:xfrm>
          <a:prstGeom prst="roundRect">
            <a:avLst>
              <a:gd name="adj" fmla="val 4092"/>
            </a:avLst>
          </a:prstGeom>
          <a:solidFill>
            <a:srgbClr val="FFFAFA"/>
          </a:solidFill>
          <a:ln/>
        </p:spPr>
      </p:sp>
      <p:sp>
        <p:nvSpPr>
          <p:cNvPr id="29" name="Shape 27"/>
          <p:cNvSpPr/>
          <p:nvPr/>
        </p:nvSpPr>
        <p:spPr>
          <a:xfrm>
            <a:off x="7414022" y="4817745"/>
            <a:ext cx="6524149" cy="91440"/>
          </a:xfrm>
          <a:prstGeom prst="roundRect">
            <a:avLst>
              <a:gd name="adj" fmla="val 90852"/>
            </a:avLst>
          </a:prstGeom>
          <a:solidFill>
            <a:srgbClr val="1A2D7A"/>
          </a:solidFill>
          <a:ln/>
        </p:spPr>
      </p:sp>
      <p:sp>
        <p:nvSpPr>
          <p:cNvPr id="30" name="Shape 28"/>
          <p:cNvSpPr/>
          <p:nvPr/>
        </p:nvSpPr>
        <p:spPr>
          <a:xfrm>
            <a:off x="10379452" y="4544020"/>
            <a:ext cx="593288" cy="593288"/>
          </a:xfrm>
          <a:prstGeom prst="roundRect">
            <a:avLst>
              <a:gd name="adj" fmla="val 154124"/>
            </a:avLst>
          </a:prstGeom>
          <a:solidFill>
            <a:srgbClr val="1A2D7A"/>
          </a:solidFill>
          <a:ln/>
        </p:spPr>
      </p:sp>
      <p:sp>
        <p:nvSpPr>
          <p:cNvPr id="31" name="Text 29"/>
          <p:cNvSpPr/>
          <p:nvPr/>
        </p:nvSpPr>
        <p:spPr>
          <a:xfrm>
            <a:off x="10557450" y="4692372"/>
            <a:ext cx="237292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7634645" y="5335072"/>
            <a:ext cx="2879408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Business Descriptions</a:t>
            </a:r>
            <a:endParaRPr lang="en-US" sz="2000" dirty="0"/>
          </a:p>
        </p:txBody>
      </p:sp>
      <p:sp>
        <p:nvSpPr>
          <p:cNvPr id="33" name="Text 31"/>
          <p:cNvSpPr/>
          <p:nvPr/>
        </p:nvSpPr>
        <p:spPr>
          <a:xfrm>
            <a:off x="7634645" y="5778937"/>
            <a:ext cx="60829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Semantic table definitions guide the LLM</a:t>
            </a:r>
            <a:endParaRPr lang="en-US" sz="1550" dirty="0"/>
          </a:p>
        </p:txBody>
      </p:sp>
      <p:sp>
        <p:nvSpPr>
          <p:cNvPr id="34" name="Text 32"/>
          <p:cNvSpPr/>
          <p:nvPr/>
        </p:nvSpPr>
        <p:spPr>
          <a:xfrm>
            <a:off x="7634645" y="6213872"/>
            <a:ext cx="60829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Example: "Employees table: staff salary info"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7634645" y="6599396"/>
            <a:ext cx="608290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Improves accuracy of table selection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825" y="544354"/>
            <a:ext cx="520958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Business Benefits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825" y="1715214"/>
            <a:ext cx="6380917" cy="638091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279" y="1715214"/>
            <a:ext cx="494824" cy="4948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06514" y="1832729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Real-Time Access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8306514" y="2356247"/>
            <a:ext cx="563868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Instant data retrieval without waiting for reports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279" y="3167777"/>
            <a:ext cx="494824" cy="4948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306514" y="3285292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No SQL Required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306514" y="3808809"/>
            <a:ext cx="563868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Business users ask questions in natural language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4279" y="4620339"/>
            <a:ext cx="494824" cy="4948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06514" y="4737854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Enterprise Scale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8306514" y="5261372"/>
            <a:ext cx="563868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Works across 50+ tables and multiple domains</a:t>
            </a:r>
            <a:endParaRPr lang="en-US" sz="15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279" y="6072902"/>
            <a:ext cx="494824" cy="4948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306514" y="6190417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Time Savings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8306514" y="6713934"/>
            <a:ext cx="5638681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Eliminates developer bottlenecks and reporting delays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67608"/>
            <a:ext cx="771429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Implementation Roadmap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013585"/>
            <a:ext cx="30480" cy="5348407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4" name="Shape 2"/>
          <p:cNvSpPr/>
          <p:nvPr/>
        </p:nvSpPr>
        <p:spPr>
          <a:xfrm>
            <a:off x="6451997" y="2242066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5" name="Shape 3"/>
          <p:cNvSpPr/>
          <p:nvPr/>
        </p:nvSpPr>
        <p:spPr>
          <a:xfrm>
            <a:off x="7071479" y="2013585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44167" y="204352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29094" y="2087999"/>
            <a:ext cx="30028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Phase 1: Expand POC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309" y="2574131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Integrate all 50 tables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2996565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Complete schema embeddings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3418999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domain filters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528441" y="3541871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2" name="Shape 10"/>
          <p:cNvSpPr/>
          <p:nvPr/>
        </p:nvSpPr>
        <p:spPr>
          <a:xfrm>
            <a:off x="7071479" y="3313390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144167" y="3343335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8398431" y="3387804"/>
            <a:ext cx="329195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Phase 2: Security Layer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8398431" y="3873937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Add authentication framework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8398431" y="4296370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role-based access controls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398431" y="4718804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Establish query audit logging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6451997" y="4662249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19" name="Shape 17"/>
          <p:cNvSpPr/>
          <p:nvPr/>
        </p:nvSpPr>
        <p:spPr>
          <a:xfrm>
            <a:off x="7071479" y="4433768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144167" y="446371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3103364" y="4508183"/>
            <a:ext cx="31286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Phase 3: Performance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58309" y="4994315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Optimize query execution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8309" y="5416748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result caching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758309" y="5839182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Scale connection pooling</a:t>
            </a:r>
            <a:endParaRPr lang="en-US" sz="1700" dirty="0"/>
          </a:p>
        </p:txBody>
      </p:sp>
      <p:sp>
        <p:nvSpPr>
          <p:cNvPr id="25" name="Shape 23"/>
          <p:cNvSpPr/>
          <p:nvPr/>
        </p:nvSpPr>
        <p:spPr>
          <a:xfrm>
            <a:off x="7528441" y="5782747"/>
            <a:ext cx="649962" cy="30480"/>
          </a:xfrm>
          <a:prstGeom prst="roundRect">
            <a:avLst>
              <a:gd name="adj" fmla="val 298550"/>
            </a:avLst>
          </a:prstGeom>
          <a:solidFill>
            <a:srgbClr val="BBC2DC"/>
          </a:solidFill>
          <a:ln/>
        </p:spPr>
      </p:sp>
      <p:sp>
        <p:nvSpPr>
          <p:cNvPr id="26" name="Shape 24"/>
          <p:cNvSpPr/>
          <p:nvPr/>
        </p:nvSpPr>
        <p:spPr>
          <a:xfrm>
            <a:off x="7071479" y="555426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7144167" y="5584210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28" name="Text 26"/>
          <p:cNvSpPr/>
          <p:nvPr/>
        </p:nvSpPr>
        <p:spPr>
          <a:xfrm>
            <a:off x="8398431" y="5628680"/>
            <a:ext cx="30502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Phase 4: Deployment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8398431" y="6114812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Internal server setup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8398431" y="6537246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Monitoring and alerting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8398431" y="6959679"/>
            <a:ext cx="54736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User training and documentation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421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3398877"/>
            <a:ext cx="5562481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Live Demo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9735" y="4411266"/>
            <a:ext cx="4242673" cy="3061454"/>
          </a:xfrm>
          <a:prstGeom prst="roundRect">
            <a:avLst>
              <a:gd name="adj" fmla="val 2900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3931" y="464546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Sample Query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73931" y="5119926"/>
            <a:ext cx="3774281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"Show employees in Bangalore earning more than 5000"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5193744" y="4411266"/>
            <a:ext cx="4242792" cy="3061454"/>
          </a:xfrm>
          <a:prstGeom prst="roundRect">
            <a:avLst>
              <a:gd name="adj" fmla="val 2900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7940" y="464546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Generated SQL</a:t>
            </a:r>
            <a:endParaRPr lang="en-US" sz="2150" dirty="0"/>
          </a:p>
        </p:txBody>
      </p:sp>
      <p:sp>
        <p:nvSpPr>
          <p:cNvPr id="9" name="Shape 6"/>
          <p:cNvSpPr/>
          <p:nvPr/>
        </p:nvSpPr>
        <p:spPr>
          <a:xfrm>
            <a:off x="5427940" y="5230892"/>
            <a:ext cx="3774400" cy="2007632"/>
          </a:xfrm>
          <a:prstGeom prst="roundRect">
            <a:avLst>
              <a:gd name="adj" fmla="val 4422"/>
            </a:avLst>
          </a:prstGeom>
          <a:solidFill>
            <a:srgbClr val="F2EDED"/>
          </a:solidFill>
          <a:ln/>
        </p:spPr>
      </p:sp>
      <p:sp>
        <p:nvSpPr>
          <p:cNvPr id="10" name="Shape 7"/>
          <p:cNvSpPr/>
          <p:nvPr/>
        </p:nvSpPr>
        <p:spPr>
          <a:xfrm>
            <a:off x="5417463" y="5230892"/>
            <a:ext cx="3795355" cy="2007632"/>
          </a:xfrm>
          <a:prstGeom prst="roundRect">
            <a:avLst>
              <a:gd name="adj" fmla="val 1579"/>
            </a:avLst>
          </a:prstGeom>
          <a:solidFill>
            <a:srgbClr val="F2EDED"/>
          </a:solidFill>
          <a:ln/>
        </p:spPr>
      </p:sp>
      <p:sp>
        <p:nvSpPr>
          <p:cNvPr id="11" name="Text 8"/>
          <p:cNvSpPr/>
          <p:nvPr/>
        </p:nvSpPr>
        <p:spPr>
          <a:xfrm>
            <a:off x="5628799" y="5389364"/>
            <a:ext cx="3372683" cy="1690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highlight>
                  <a:srgbClr val="F2EDED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SELECT name, department, salary FROM employees WHERE location = 'Bangalore' AND salary &gt; 5000 ORDER BY salary DESC;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47873" y="4411266"/>
            <a:ext cx="4242673" cy="3061454"/>
          </a:xfrm>
          <a:prstGeom prst="roundRect">
            <a:avLst>
              <a:gd name="adj" fmla="val 2900"/>
            </a:avLst>
          </a:prstGeom>
          <a:solidFill>
            <a:srgbClr val="FFFAFA"/>
          </a:solidFill>
          <a:ln w="22860">
            <a:solidFill>
              <a:srgbClr val="BBC2D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82068" y="464546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B3535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Results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9882068" y="5119926"/>
            <a:ext cx="3774281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Table with matching employee data displayed instantly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2025-07-28T13:49:27Z</dcterms:created>
  <dcterms:modified xsi:type="dcterms:W3CDTF">2025-07-28T13:49:27Z</dcterms:modified>
</cp:coreProperties>
</file>